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0" r:id="rId5"/>
    <p:sldId id="262" r:id="rId6"/>
    <p:sldId id="263" r:id="rId7"/>
    <p:sldId id="265" r:id="rId8"/>
    <p:sldId id="264" r:id="rId9"/>
    <p:sldId id="266"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16"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17/05/2015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17/05/2015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17/05/2015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17/05/2015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17/05/2015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lnSpcReduction="10000"/>
          </a:bodyPr>
          <a:lstStyle/>
          <a:p>
            <a:r>
              <a:rPr lang="ar-KW" sz="4800" b="1" dirty="0" smtClean="0">
                <a:solidFill>
                  <a:srgbClr val="1F497D"/>
                </a:solidFill>
                <a:cs typeface="Times New Roman"/>
              </a:rPr>
              <a:t>إجراءات التحقيق الرقابي</a:t>
            </a:r>
            <a:endParaRPr lang="ar-KW" sz="4800" b="1" dirty="0" smtClean="0">
              <a:solidFill>
                <a:srgbClr val="1F497D"/>
              </a:solidFill>
              <a:cs typeface="Times New Roman"/>
            </a:endParaRPr>
          </a:p>
          <a:p>
            <a:r>
              <a:rPr lang="ar-KW" sz="3600" b="1" dirty="0" smtClean="0">
                <a:solidFill>
                  <a:srgbClr val="1F497D"/>
                </a:solidFill>
                <a:cs typeface="Times New Roman"/>
              </a:rPr>
              <a:t>محمد مساعد مندني</a:t>
            </a:r>
            <a:endParaRPr lang="ar-KW" sz="3600" b="1" dirty="0" smtClean="0">
              <a:solidFill>
                <a:srgbClr val="1F497D"/>
              </a:solidFill>
              <a:cs typeface="Times New Roman"/>
            </a:endParaRPr>
          </a:p>
          <a:p>
            <a:r>
              <a:rPr lang="ar-KW" sz="3600" b="1" dirty="0" smtClean="0">
                <a:solidFill>
                  <a:srgbClr val="1F497D"/>
                </a:solidFill>
                <a:cs typeface="Times New Roman"/>
              </a:rPr>
              <a:t>إدارة التحقيق </a:t>
            </a:r>
            <a:endParaRPr lang="ar-KW" sz="3600" b="1" dirty="0" smtClean="0">
              <a:solidFill>
                <a:srgbClr val="1F497D"/>
              </a:solidFill>
              <a:cs typeface="Times New Roman"/>
            </a:endParaRPr>
          </a:p>
          <a:p>
            <a:r>
              <a:rPr lang="ar-KW" sz="2800" b="1" dirty="0" smtClean="0">
                <a:solidFill>
                  <a:srgbClr val="1F497D"/>
                </a:solidFill>
                <a:cs typeface="Times New Roman"/>
              </a:rPr>
              <a:t>19/5/2015</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fontScale="77500" lnSpcReduction="20000"/>
          </a:bodyPr>
          <a:lstStyle/>
          <a:p>
            <a:pPr marL="0" lvl="0" indent="0" algn="r" rtl="1" fontAlgn="base">
              <a:spcBef>
                <a:spcPct val="0"/>
              </a:spcBef>
              <a:spcAft>
                <a:spcPts val="600"/>
              </a:spcAft>
              <a:buNone/>
            </a:pPr>
            <a:endParaRPr lang="ar-KW" sz="2800" b="1" u="sng" dirty="0">
              <a:solidFill>
                <a:schemeClr val="tx2"/>
              </a:solidFill>
              <a:latin typeface="Calibri" pitchFamily="34" charset="0"/>
            </a:endParaRPr>
          </a:p>
          <a:p>
            <a:pPr algn="r" rtl="1"/>
            <a:r>
              <a:rPr lang="ar-KW" sz="2800" b="1" u="sng" dirty="0" smtClean="0">
                <a:solidFill>
                  <a:schemeClr val="tx2"/>
                </a:solidFill>
              </a:rPr>
              <a:t>تنقسم </a:t>
            </a:r>
            <a:r>
              <a:rPr lang="ar-KW" sz="2800" b="1" u="sng" dirty="0">
                <a:solidFill>
                  <a:schemeClr val="tx2"/>
                </a:solidFill>
              </a:rPr>
              <a:t>أعمال إدارة التحقيق بهيئة أسواق المال إلى قسمين رئيسين:</a:t>
            </a:r>
            <a:endParaRPr lang="en-US" sz="2800" dirty="0">
              <a:solidFill>
                <a:schemeClr val="tx2"/>
              </a:solidFill>
            </a:endParaRPr>
          </a:p>
          <a:p>
            <a:pPr algn="r" rtl="1"/>
            <a:r>
              <a:rPr lang="ar-KW" sz="2800" b="1" dirty="0">
                <a:solidFill>
                  <a:schemeClr val="tx2"/>
                </a:solidFill>
              </a:rPr>
              <a:t>القسم الأول: أعمال التحقيق الداخلي: </a:t>
            </a:r>
            <a:endParaRPr lang="en-US" sz="2800" dirty="0">
              <a:solidFill>
                <a:schemeClr val="tx2"/>
              </a:solidFill>
            </a:endParaRPr>
          </a:p>
          <a:p>
            <a:pPr algn="r" rtl="1"/>
            <a:r>
              <a:rPr lang="ar-KW" sz="2800" dirty="0">
                <a:solidFill>
                  <a:schemeClr val="tx2"/>
                </a:solidFill>
              </a:rPr>
              <a:t>والخاص بمخالفات الموظفين للقانون واللائحة التنفيذية له وما أصدرته الهيئة من تعليمات ولوائح مالية وإدارية.</a:t>
            </a:r>
            <a:endParaRPr lang="en-US" sz="2800" dirty="0">
              <a:solidFill>
                <a:schemeClr val="tx2"/>
              </a:solidFill>
            </a:endParaRPr>
          </a:p>
          <a:p>
            <a:pPr algn="r" rtl="1"/>
            <a:r>
              <a:rPr lang="ar-KW" sz="2800" b="1" dirty="0">
                <a:solidFill>
                  <a:schemeClr val="tx2"/>
                </a:solidFill>
              </a:rPr>
              <a:t>القسم الثاني: أعمال التحقيق الرقابي: </a:t>
            </a:r>
            <a:endParaRPr lang="en-US" sz="2800" dirty="0">
              <a:solidFill>
                <a:schemeClr val="tx2"/>
              </a:solidFill>
            </a:endParaRPr>
          </a:p>
          <a:p>
            <a:pPr algn="r" rtl="1"/>
            <a:r>
              <a:rPr lang="ar-KW" sz="2800" dirty="0">
                <a:solidFill>
                  <a:schemeClr val="tx2"/>
                </a:solidFill>
              </a:rPr>
              <a:t>وهو التحقيق مع كل المخاطبين في القانون رقم 7 لسنة 2010 عن كل ما يثير شبهة مخالفتهم للقانون واللائحة التنفيذية والتعليمات التي تصدرها الهيئة.</a:t>
            </a:r>
            <a:endParaRPr lang="en-US" sz="2800" dirty="0">
              <a:solidFill>
                <a:schemeClr val="tx2"/>
              </a:solidFill>
            </a:endParaRPr>
          </a:p>
          <a:p>
            <a:pPr algn="r" rtl="1"/>
            <a:r>
              <a:rPr lang="ar-KW" sz="2800" b="1" dirty="0">
                <a:solidFill>
                  <a:schemeClr val="tx2"/>
                </a:solidFill>
              </a:rPr>
              <a:t>-  تعريف التحقيق الرقابي:</a:t>
            </a:r>
            <a:endParaRPr lang="en-US" sz="2800" dirty="0">
              <a:solidFill>
                <a:schemeClr val="tx2"/>
              </a:solidFill>
            </a:endParaRPr>
          </a:p>
          <a:p>
            <a:pPr algn="r" rtl="1"/>
            <a:r>
              <a:rPr lang="ar-KW" sz="2800" b="1" dirty="0">
                <a:solidFill>
                  <a:schemeClr val="tx2"/>
                </a:solidFill>
              </a:rPr>
              <a:t>" هو مجموعة الإجراءات القانونية التي تتخذ وفقاً للشكل الذي يطلبه النظام المعمول به في الهيئة، بمعرفة الجهة المختصة قانوناً، وتهدف إلى البحث والتنقيب عن الأدلة التي تفيد في كشف الحقيقة وجمعها من أجل تحديد الواقعة المثيرة لشبهة المخالفة وإثبات حقيقتها وبيان ما إذا كانت تشكل مخالفة تأديبية أو جنائية ومعرفة مرتكبها وإقامة الدليل على اتهامه أو سلامة موقفه".</a:t>
            </a:r>
            <a:endParaRPr lang="en-US" sz="2800" dirty="0">
              <a:solidFill>
                <a:schemeClr val="tx2"/>
              </a:solidFill>
            </a:endParaRPr>
          </a:p>
          <a:p>
            <a:pPr marL="0" lvl="0" indent="0" algn="r" rtl="1" fontAlgn="base">
              <a:spcBef>
                <a:spcPct val="0"/>
              </a:spcBef>
              <a:spcAft>
                <a:spcPts val="600"/>
              </a:spcAft>
              <a:buNone/>
            </a:pPr>
            <a:endParaRPr lang="ar-KW" sz="2800" b="1" u="sng"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chemeClr val="tx2"/>
                </a:solidFill>
              </a:rPr>
              <a:t>اختصاص </a:t>
            </a:r>
            <a:r>
              <a:rPr lang="ar-KW" sz="2800" b="1" dirty="0">
                <a:solidFill>
                  <a:schemeClr val="tx2"/>
                </a:solidFill>
              </a:rPr>
              <a:t>الهيئة بإجراء التحقيق </a:t>
            </a:r>
            <a:r>
              <a:rPr lang="ar-KW" sz="2800" b="1" dirty="0" smtClean="0">
                <a:solidFill>
                  <a:schemeClr val="tx2"/>
                </a:solidFill>
              </a:rPr>
              <a:t>الرقابي</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fontScale="70000" lnSpcReduction="20000"/>
          </a:bodyPr>
          <a:lstStyle/>
          <a:p>
            <a:pPr algn="r" rtl="1"/>
            <a:r>
              <a:rPr lang="ar-KW" sz="2800" dirty="0" smtClean="0">
                <a:solidFill>
                  <a:schemeClr val="tx2"/>
                </a:solidFill>
              </a:rPr>
              <a:t>أناط </a:t>
            </a:r>
            <a:r>
              <a:rPr lang="ar-KW" sz="2800" dirty="0">
                <a:solidFill>
                  <a:schemeClr val="tx2"/>
                </a:solidFill>
              </a:rPr>
              <a:t>القانون رقم 7 لسنة </a:t>
            </a:r>
            <a:r>
              <a:rPr lang="ar-KW" sz="2800" b="1" dirty="0">
                <a:solidFill>
                  <a:schemeClr val="tx2"/>
                </a:solidFill>
              </a:rPr>
              <a:t>2010</a:t>
            </a:r>
            <a:r>
              <a:rPr lang="ar-KW" sz="2800" dirty="0">
                <a:solidFill>
                  <a:schemeClr val="tx2"/>
                </a:solidFill>
              </a:rPr>
              <a:t> بالهيئة في المادة (</a:t>
            </a:r>
            <a:r>
              <a:rPr lang="ar-KW" sz="2800" b="1" dirty="0">
                <a:solidFill>
                  <a:schemeClr val="tx2"/>
                </a:solidFill>
              </a:rPr>
              <a:t>5</a:t>
            </a:r>
            <a:r>
              <a:rPr lang="ar-KW" sz="2800" dirty="0">
                <a:solidFill>
                  <a:schemeClr val="tx2"/>
                </a:solidFill>
              </a:rPr>
              <a:t>) فقرة (</a:t>
            </a:r>
            <a:r>
              <a:rPr lang="ar-KW" sz="2800" b="1" dirty="0">
                <a:solidFill>
                  <a:schemeClr val="tx2"/>
                </a:solidFill>
              </a:rPr>
              <a:t>3،2</a:t>
            </a:r>
            <a:r>
              <a:rPr lang="ar-KW" sz="2800" dirty="0">
                <a:solidFill>
                  <a:schemeClr val="tx2"/>
                </a:solidFill>
              </a:rPr>
              <a:t>) منه إجراء التحقيق الإداري في كل ما من شأنه أن يعد مخالفة للقانون </a:t>
            </a:r>
            <a:r>
              <a:rPr lang="ar-KW" sz="2800" u="sng" dirty="0">
                <a:solidFill>
                  <a:schemeClr val="tx2"/>
                </a:solidFill>
              </a:rPr>
              <a:t>حيث نصت على أنه:</a:t>
            </a:r>
            <a:r>
              <a:rPr lang="ar-KW" sz="2800" dirty="0">
                <a:solidFill>
                  <a:schemeClr val="tx2"/>
                </a:solidFill>
              </a:rPr>
              <a:t> </a:t>
            </a:r>
            <a:endParaRPr lang="en-US" sz="2800" dirty="0">
              <a:solidFill>
                <a:schemeClr val="tx2"/>
              </a:solidFill>
            </a:endParaRPr>
          </a:p>
          <a:p>
            <a:pPr algn="r" rtl="1"/>
            <a:r>
              <a:rPr lang="ar-KW" sz="2800" b="1" dirty="0">
                <a:solidFill>
                  <a:schemeClr val="tx2"/>
                </a:solidFill>
              </a:rPr>
              <a:t>"تقوم الهيئة بما يلي:</a:t>
            </a:r>
            <a:endParaRPr lang="en-US" sz="2800" dirty="0">
              <a:solidFill>
                <a:schemeClr val="tx2"/>
              </a:solidFill>
            </a:endParaRPr>
          </a:p>
          <a:p>
            <a:pPr marL="0" indent="0" algn="r" rtl="1">
              <a:buNone/>
            </a:pPr>
            <a:r>
              <a:rPr lang="ar-KW" sz="2800" b="1" dirty="0">
                <a:solidFill>
                  <a:schemeClr val="tx2"/>
                </a:solidFill>
              </a:rPr>
              <a:t>2. تلقي الشكاوى المقدمة بشأن المخالفات والجرائم المنصوص عليها في هذا القانون، والتحقيق الإداري فيها وإحالتها إلى مجلس التأديب إن قدرت ذلك.</a:t>
            </a:r>
            <a:endParaRPr lang="en-US" sz="2800" dirty="0">
              <a:solidFill>
                <a:schemeClr val="tx2"/>
              </a:solidFill>
            </a:endParaRPr>
          </a:p>
          <a:p>
            <a:pPr marL="0" indent="0" algn="r" rtl="1">
              <a:buNone/>
            </a:pPr>
            <a:r>
              <a:rPr lang="en-US" sz="2800" b="1" dirty="0" smtClean="0">
                <a:solidFill>
                  <a:schemeClr val="tx2"/>
                </a:solidFill>
              </a:rPr>
              <a:t>3</a:t>
            </a:r>
            <a:r>
              <a:rPr lang="ar-KW" sz="2800" b="1" dirty="0" smtClean="0">
                <a:solidFill>
                  <a:schemeClr val="tx2"/>
                </a:solidFill>
              </a:rPr>
              <a:t>.القيام </a:t>
            </a:r>
            <a:r>
              <a:rPr lang="ar-KW" sz="2800" b="1" dirty="0">
                <a:solidFill>
                  <a:schemeClr val="tx2"/>
                </a:solidFill>
              </a:rPr>
              <a:t>بجميع الإجراءات التي من شأنها أن تؤدي إلى الكشف على الجرائم المنصوص عليها في هذا القانون، وإحالة الشكاوى الجنائية إلى النيابة العامة في كل واقعة مشتبه يكونها جريمة سواء وقعت في مواجهة الهيئة أو المتعاملين في نشاط الأوراق </a:t>
            </a:r>
            <a:r>
              <a:rPr lang="ar-KW" sz="2800" b="1" dirty="0" smtClean="0">
                <a:solidFill>
                  <a:schemeClr val="tx2"/>
                </a:solidFill>
              </a:rPr>
              <a:t>المالية</a:t>
            </a:r>
            <a:r>
              <a:rPr lang="en-US" sz="2800" b="1" dirty="0" smtClean="0">
                <a:solidFill>
                  <a:schemeClr val="tx2"/>
                </a:solidFill>
              </a:rPr>
              <a:t>”</a:t>
            </a:r>
          </a:p>
          <a:p>
            <a:pPr marL="0" indent="0" algn="r" rtl="1">
              <a:buNone/>
            </a:pPr>
            <a:endParaRPr lang="en-US" sz="2800" dirty="0">
              <a:solidFill>
                <a:schemeClr val="tx2"/>
              </a:solidFill>
            </a:endParaRPr>
          </a:p>
          <a:p>
            <a:pPr algn="r" rtl="1"/>
            <a:r>
              <a:rPr lang="ar-KW" sz="2800" dirty="0">
                <a:solidFill>
                  <a:schemeClr val="tx2"/>
                </a:solidFill>
              </a:rPr>
              <a:t>كما بين القانون بأن الجهة المختصة بإجراء تلك التحقيقات هي الإدارة القانونية </a:t>
            </a:r>
            <a:r>
              <a:rPr lang="ar-KW" sz="2800" dirty="0" smtClean="0">
                <a:solidFill>
                  <a:schemeClr val="tx2"/>
                </a:solidFill>
              </a:rPr>
              <a:t>بالهيئة</a:t>
            </a:r>
            <a:r>
              <a:rPr lang="ar-KW" sz="2800" dirty="0">
                <a:solidFill>
                  <a:schemeClr val="tx2"/>
                </a:solidFill>
              </a:rPr>
              <a:t>، وذلك فيما ورد من أحكام المادة 16 من القانون حيث نصت على الآتي</a:t>
            </a:r>
            <a:r>
              <a:rPr lang="ar-KW" sz="2800" b="1" dirty="0">
                <a:solidFill>
                  <a:schemeClr val="tx2"/>
                </a:solidFill>
              </a:rPr>
              <a:t>:" مع مراعاة حكم المادة الثانية من المرسوم الأميري رقم 12 لسنة 1960 بقانون تنظيم الفتوى والتشريع، يكون للهيئة إدارة قانونية تتبع رئيس الهيئة تتولى مباشرة جميع القضايا والحضور أمام جميع المحاكم وهيئات التحكيم أو إبداء الرأي القانوني </a:t>
            </a:r>
            <a:r>
              <a:rPr lang="ar-KW" sz="2800" b="1" u="sng" dirty="0">
                <a:solidFill>
                  <a:schemeClr val="tx2"/>
                </a:solidFill>
              </a:rPr>
              <a:t>وإجراء التحقيقات</a:t>
            </a:r>
            <a:r>
              <a:rPr lang="ar-KW" sz="2800" b="1" dirty="0">
                <a:solidFill>
                  <a:schemeClr val="tx2"/>
                </a:solidFill>
              </a:rPr>
              <a:t>، كما تتولى إعداد المشروعات والاقتراحات للقوانين واللوائح والقرارات المتصلة بنظام السوق"</a:t>
            </a:r>
            <a:endParaRPr lang="en-US" sz="2800" dirty="0">
              <a:solidFill>
                <a:schemeClr val="tx2"/>
              </a:solidFill>
            </a:endParaRPr>
          </a:p>
          <a:p>
            <a:pPr marL="0" lvl="0" indent="0" algn="r"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chemeClr val="tx2"/>
                </a:solidFill>
              </a:rPr>
              <a:t>المواد التي نظمت إجراءات التحقيق الرقابي </a:t>
            </a:r>
            <a:r>
              <a:rPr lang="ar-KW" sz="2800" b="1" dirty="0" smtClean="0">
                <a:solidFill>
                  <a:schemeClr val="tx2"/>
                </a:solidFill>
              </a:rPr>
              <a:t/>
            </a:r>
            <a:br>
              <a:rPr lang="ar-KW" sz="2800" b="1" dirty="0" smtClean="0">
                <a:solidFill>
                  <a:schemeClr val="tx2"/>
                </a:solidFill>
              </a:rPr>
            </a:br>
            <a:r>
              <a:rPr lang="ar-KW" sz="2800" b="1" dirty="0" smtClean="0">
                <a:solidFill>
                  <a:schemeClr val="tx2"/>
                </a:solidFill>
              </a:rPr>
              <a:t>من </a:t>
            </a:r>
            <a:r>
              <a:rPr lang="ar-KW" sz="2800" b="1" dirty="0">
                <a:solidFill>
                  <a:schemeClr val="tx2"/>
                </a:solidFill>
              </a:rPr>
              <a:t>القانون </a:t>
            </a:r>
            <a:r>
              <a:rPr lang="ar-KW" sz="2800" b="1" dirty="0" smtClean="0">
                <a:solidFill>
                  <a:schemeClr val="tx2"/>
                </a:solidFill>
              </a:rPr>
              <a:t>رقم </a:t>
            </a:r>
            <a:r>
              <a:rPr lang="ar-KW" sz="2800" b="1" dirty="0">
                <a:solidFill>
                  <a:schemeClr val="tx2"/>
                </a:solidFill>
              </a:rPr>
              <a:t>7 لسنة 2010</a:t>
            </a:r>
            <a:endParaRPr lang="en-US" sz="28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fontScale="25000" lnSpcReduction="20000"/>
          </a:bodyPr>
          <a:lstStyle/>
          <a:p>
            <a:pPr marL="0" indent="0" algn="r" rtl="1">
              <a:buFont typeface="Arial" panose="020B0604020202020204" pitchFamily="34" charset="0"/>
              <a:buNone/>
            </a:pPr>
            <a:r>
              <a:rPr lang="ar-KW" sz="8000" b="1" u="sng" dirty="0">
                <a:solidFill>
                  <a:schemeClr val="tx2"/>
                </a:solidFill>
                <a:cs typeface="+mj-cs"/>
              </a:rPr>
              <a:t>نظمت </a:t>
            </a:r>
            <a:r>
              <a:rPr lang="ar-KW" sz="8000" b="1" dirty="0">
                <a:solidFill>
                  <a:schemeClr val="tx2"/>
                </a:solidFill>
                <a:cs typeface="+mj-cs"/>
              </a:rPr>
              <a:t>المواد (138) إلى (147) من القانون كل ما يتعلق بالمخالفات والتأديب، إلا أن ما يتعلق بموضوع الورشة هو ما ورد في المواد </a:t>
            </a:r>
            <a:r>
              <a:rPr lang="ar-KW" sz="8000" b="1" dirty="0">
                <a:solidFill>
                  <a:schemeClr val="tx2"/>
                </a:solidFill>
                <a:cs typeface="+mj-cs"/>
              </a:rPr>
              <a:t>التالية</a:t>
            </a:r>
            <a:r>
              <a:rPr lang="ar-KW" sz="8000" b="1" dirty="0" smtClean="0">
                <a:solidFill>
                  <a:schemeClr val="tx2"/>
                </a:solidFill>
                <a:cs typeface="+mj-cs"/>
              </a:rPr>
              <a:t>:</a:t>
            </a:r>
          </a:p>
          <a:p>
            <a:pPr marL="0" indent="0" algn="r" rtl="1">
              <a:buFont typeface="Arial" panose="020B0604020202020204" pitchFamily="34" charset="0"/>
              <a:buNone/>
            </a:pPr>
            <a:endParaRPr lang="ar-KW" sz="8000" b="1" dirty="0">
              <a:solidFill>
                <a:schemeClr val="tx2"/>
              </a:solidFill>
              <a:cs typeface="+mj-cs"/>
            </a:endParaRPr>
          </a:p>
          <a:p>
            <a:pPr algn="r" rtl="1"/>
            <a:r>
              <a:rPr lang="ar-KW" sz="8000" b="1" dirty="0">
                <a:solidFill>
                  <a:schemeClr val="tx2"/>
                </a:solidFill>
                <a:cs typeface="+mj-cs"/>
              </a:rPr>
              <a:t>المادة </a:t>
            </a:r>
            <a:r>
              <a:rPr lang="ar-KW" sz="8000" b="1" dirty="0">
                <a:solidFill>
                  <a:schemeClr val="tx2"/>
                </a:solidFill>
                <a:cs typeface="+mj-cs"/>
              </a:rPr>
              <a:t>(139): </a:t>
            </a:r>
            <a:endParaRPr lang="en-US" sz="8000" b="1" dirty="0">
              <a:solidFill>
                <a:schemeClr val="tx2"/>
              </a:solidFill>
              <a:cs typeface="+mj-cs"/>
            </a:endParaRPr>
          </a:p>
          <a:p>
            <a:pPr marL="0" indent="0" algn="r" rtl="1">
              <a:buFont typeface="Arial" panose="020B0604020202020204" pitchFamily="34" charset="0"/>
              <a:buNone/>
            </a:pPr>
            <a:r>
              <a:rPr lang="ar-KW" sz="8000" b="1" dirty="0">
                <a:solidFill>
                  <a:schemeClr val="tx2"/>
                </a:solidFill>
                <a:cs typeface="+mj-cs"/>
              </a:rPr>
              <a:t>"تعد مخالفة كل فعل يخالف أحكام هذا القانون أو أي نظام أو لائحة أو قرار أو تعليمات صادرة من الهيئة –في إطار هذا القانون-</a:t>
            </a:r>
            <a:r>
              <a:rPr lang="ar-KW" sz="8000" b="1" dirty="0" smtClean="0">
                <a:solidFill>
                  <a:schemeClr val="tx2"/>
                </a:solidFill>
                <a:cs typeface="+mj-cs"/>
              </a:rPr>
              <a:t>".</a:t>
            </a:r>
          </a:p>
          <a:p>
            <a:pPr marL="0" indent="0" algn="r" rtl="1">
              <a:buFont typeface="Arial" panose="020B0604020202020204" pitchFamily="34" charset="0"/>
              <a:buNone/>
            </a:pPr>
            <a:endParaRPr lang="en-US" sz="8000" b="1" dirty="0">
              <a:solidFill>
                <a:schemeClr val="tx2"/>
              </a:solidFill>
              <a:cs typeface="+mj-cs"/>
            </a:endParaRPr>
          </a:p>
          <a:p>
            <a:pPr lvl="0" algn="r" rtl="1"/>
            <a:r>
              <a:rPr lang="ar-KW" sz="8000" b="1" dirty="0">
                <a:solidFill>
                  <a:schemeClr val="tx2"/>
                </a:solidFill>
                <a:cs typeface="+mj-cs"/>
              </a:rPr>
              <a:t>المادة (142) : </a:t>
            </a:r>
            <a:endParaRPr lang="en-US" sz="8000" b="1" dirty="0">
              <a:solidFill>
                <a:schemeClr val="tx2"/>
              </a:solidFill>
              <a:cs typeface="+mj-cs"/>
            </a:endParaRPr>
          </a:p>
          <a:p>
            <a:pPr marL="0" indent="0" algn="r" rtl="1">
              <a:buFont typeface="Arial" panose="020B0604020202020204" pitchFamily="34" charset="0"/>
              <a:buNone/>
            </a:pPr>
            <a:r>
              <a:rPr lang="ar-KW" sz="8000" b="1" dirty="0">
                <a:solidFill>
                  <a:schemeClr val="tx2"/>
                </a:solidFill>
                <a:cs typeface="+mj-cs"/>
              </a:rPr>
              <a:t>" تتولى الإدارة القانونية بالهيئة مهمة التحقيق الإداري في المخالفات الواردة بهذا القانون ولائحته والمحالة إليها من الهيئة، وللمحقق وبهدف ممارسة مهمة التحقيق وأداء عمله الصلاحيات التالية:</a:t>
            </a:r>
            <a:endParaRPr lang="en-US" sz="8000" b="1" dirty="0">
              <a:solidFill>
                <a:schemeClr val="tx2"/>
              </a:solidFill>
              <a:cs typeface="+mj-cs"/>
            </a:endParaRPr>
          </a:p>
          <a:p>
            <a:pPr marL="0" indent="0" algn="r" rtl="1">
              <a:buFont typeface="Arial" panose="020B0604020202020204" pitchFamily="34" charset="0"/>
              <a:buNone/>
            </a:pPr>
            <a:r>
              <a:rPr lang="ar-KW" sz="8000" b="1" dirty="0">
                <a:solidFill>
                  <a:schemeClr val="tx2"/>
                </a:solidFill>
                <a:cs typeface="+mj-cs"/>
              </a:rPr>
              <a:t>	1. </a:t>
            </a:r>
            <a:r>
              <a:rPr lang="ar-KW" sz="8000" b="1" dirty="0">
                <a:solidFill>
                  <a:schemeClr val="tx2"/>
                </a:solidFill>
                <a:cs typeface="+mj-cs"/>
              </a:rPr>
              <a:t>حق </a:t>
            </a:r>
            <a:r>
              <a:rPr lang="ar-KW" sz="8000" b="1" dirty="0">
                <a:solidFill>
                  <a:schemeClr val="tx2"/>
                </a:solidFill>
                <a:cs typeface="+mj-cs"/>
              </a:rPr>
              <a:t>طلب أي بيانات أو مستندات أو وثائق من أي جهة حكومية أو جهة ذات شأن </a:t>
            </a:r>
            <a:r>
              <a:rPr lang="ar-KW" sz="8000" b="1" dirty="0" smtClean="0">
                <a:solidFill>
                  <a:schemeClr val="tx2"/>
                </a:solidFill>
                <a:cs typeface="+mj-cs"/>
              </a:rPr>
              <a:t>	   بنشاط الهيئة</a:t>
            </a:r>
            <a:r>
              <a:rPr lang="ar-KW" sz="8000" b="1" dirty="0">
                <a:solidFill>
                  <a:schemeClr val="tx2"/>
                </a:solidFill>
                <a:cs typeface="+mj-cs"/>
              </a:rPr>
              <a:t>.</a:t>
            </a:r>
            <a:endParaRPr lang="en-US" sz="8000" b="1" dirty="0">
              <a:solidFill>
                <a:schemeClr val="tx2"/>
              </a:solidFill>
              <a:cs typeface="+mj-cs"/>
            </a:endParaRPr>
          </a:p>
          <a:p>
            <a:pPr marL="0" lvl="0" indent="0" algn="r" rtl="1">
              <a:buFont typeface="Arial" panose="020B0604020202020204" pitchFamily="34" charset="0"/>
              <a:buNone/>
            </a:pPr>
            <a:r>
              <a:rPr lang="ar-KW" sz="8000" b="1" dirty="0">
                <a:solidFill>
                  <a:schemeClr val="tx2"/>
                </a:solidFill>
                <a:cs typeface="+mj-cs"/>
              </a:rPr>
              <a:t>	2. حق </a:t>
            </a:r>
            <a:r>
              <a:rPr lang="ar-KW" sz="8000" b="1" dirty="0">
                <a:solidFill>
                  <a:schemeClr val="tx2"/>
                </a:solidFill>
                <a:cs typeface="+mj-cs"/>
              </a:rPr>
              <a:t>سماع الشهود.</a:t>
            </a:r>
            <a:endParaRPr lang="en-US" sz="8000" b="1" dirty="0">
              <a:solidFill>
                <a:schemeClr val="tx2"/>
              </a:solidFill>
              <a:cs typeface="+mj-cs"/>
            </a:endParaRPr>
          </a:p>
          <a:p>
            <a:pPr marL="0" lvl="0" indent="0" algn="r" rtl="1">
              <a:buFont typeface="Arial" panose="020B0604020202020204" pitchFamily="34" charset="0"/>
              <a:buNone/>
            </a:pPr>
            <a:r>
              <a:rPr lang="ar-KW" sz="8000" b="1" dirty="0">
                <a:solidFill>
                  <a:schemeClr val="tx2"/>
                </a:solidFill>
                <a:cs typeface="+mj-cs"/>
              </a:rPr>
              <a:t>	3. استدعاء </a:t>
            </a:r>
            <a:r>
              <a:rPr lang="ar-KW" sz="8000" b="1" dirty="0">
                <a:solidFill>
                  <a:schemeClr val="tx2"/>
                </a:solidFill>
                <a:cs typeface="+mj-cs"/>
              </a:rPr>
              <a:t>أو طلب حضور كل من يرى ضرورة الاستماع إلى أقواله.</a:t>
            </a:r>
            <a:endParaRPr lang="en-US" sz="8000" b="1" dirty="0">
              <a:solidFill>
                <a:schemeClr val="tx2"/>
              </a:solidFill>
              <a:cs typeface="+mj-cs"/>
            </a:endParaRPr>
          </a:p>
          <a:p>
            <a:pPr marL="0" lvl="0" indent="0" algn="r" rtl="1">
              <a:buFont typeface="Arial" panose="020B0604020202020204" pitchFamily="34" charset="0"/>
              <a:buNone/>
            </a:pPr>
            <a:r>
              <a:rPr lang="ar-KW" sz="8000" b="1" dirty="0">
                <a:solidFill>
                  <a:schemeClr val="tx2"/>
                </a:solidFill>
                <a:cs typeface="+mj-cs"/>
              </a:rPr>
              <a:t>	4.حق </a:t>
            </a:r>
            <a:r>
              <a:rPr lang="ar-KW" sz="8000" b="1" dirty="0">
                <a:solidFill>
                  <a:schemeClr val="tx2"/>
                </a:solidFill>
                <a:cs typeface="+mj-cs"/>
              </a:rPr>
              <a:t>الانتقال ومراجعة أي سجل أو بيانات لدى جهة حكومية أو جهة ذات شأن بنشاط </a:t>
            </a:r>
            <a:r>
              <a:rPr lang="ar-KW" sz="8000" b="1" dirty="0" smtClean="0">
                <a:solidFill>
                  <a:schemeClr val="tx2"/>
                </a:solidFill>
                <a:cs typeface="+mj-cs"/>
              </a:rPr>
              <a:t>	   الهيئة</a:t>
            </a:r>
            <a:r>
              <a:rPr lang="ar-KW" sz="8000" b="1" dirty="0">
                <a:solidFill>
                  <a:schemeClr val="tx2"/>
                </a:solidFill>
                <a:cs typeface="+mj-cs"/>
              </a:rPr>
              <a:t>.«</a:t>
            </a:r>
          </a:p>
          <a:p>
            <a:pPr lvl="0" algn="r" rtl="1"/>
            <a:endParaRPr lang="ar-KW" sz="5500" b="1" u="sng" dirty="0" smtClean="0"/>
          </a:p>
          <a:p>
            <a:pPr marL="0" indent="0" algn="r" rtl="1">
              <a:buNone/>
            </a:pPr>
            <a:r>
              <a:rPr lang="ar-KW" sz="5500" dirty="0"/>
              <a:t> </a:t>
            </a: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chemeClr val="tx2"/>
                </a:solidFill>
              </a:rPr>
              <a:t>المواد التي نظمت إجراءات التحقيق الرقابي </a:t>
            </a:r>
            <a:r>
              <a:rPr lang="ar-KW" sz="2800" b="1" dirty="0" smtClean="0">
                <a:solidFill>
                  <a:schemeClr val="tx2"/>
                </a:solidFill>
              </a:rPr>
              <a:t/>
            </a:r>
            <a:br>
              <a:rPr lang="ar-KW" sz="2800" b="1" dirty="0" smtClean="0">
                <a:solidFill>
                  <a:schemeClr val="tx2"/>
                </a:solidFill>
              </a:rPr>
            </a:br>
            <a:r>
              <a:rPr lang="ar-KW" sz="2800" b="1" dirty="0" smtClean="0">
                <a:solidFill>
                  <a:schemeClr val="tx2"/>
                </a:solidFill>
              </a:rPr>
              <a:t>من </a:t>
            </a:r>
            <a:r>
              <a:rPr lang="ar-KW" sz="2800" b="1" dirty="0">
                <a:solidFill>
                  <a:schemeClr val="tx2"/>
                </a:solidFill>
              </a:rPr>
              <a:t>القانون </a:t>
            </a:r>
            <a:r>
              <a:rPr lang="ar-KW" sz="2800" b="1" dirty="0" smtClean="0">
                <a:solidFill>
                  <a:schemeClr val="tx2"/>
                </a:solidFill>
              </a:rPr>
              <a:t>رقم </a:t>
            </a:r>
            <a:r>
              <a:rPr lang="ar-KW" sz="2800" b="1" dirty="0">
                <a:solidFill>
                  <a:schemeClr val="tx2"/>
                </a:solidFill>
              </a:rPr>
              <a:t>7 لسنة 2010</a:t>
            </a:r>
            <a:endParaRPr lang="en-US" sz="28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fontScale="25000" lnSpcReduction="20000"/>
          </a:bodyPr>
          <a:lstStyle/>
          <a:p>
            <a:pPr marL="0" lvl="0" indent="0" algn="r" rtl="1">
              <a:buNone/>
            </a:pPr>
            <a:endParaRPr lang="en-US" sz="6000" b="1" dirty="0">
              <a:solidFill>
                <a:schemeClr val="tx2"/>
              </a:solidFill>
            </a:endParaRPr>
          </a:p>
          <a:p>
            <a:pPr lvl="0" algn="r" rtl="1"/>
            <a:r>
              <a:rPr lang="ar-KW" sz="7200" b="1" dirty="0">
                <a:solidFill>
                  <a:schemeClr val="tx2"/>
                </a:solidFill>
              </a:rPr>
              <a:t>المادة (143): </a:t>
            </a:r>
            <a:endParaRPr lang="en-US" sz="7200" b="1" dirty="0">
              <a:solidFill>
                <a:schemeClr val="tx2"/>
              </a:solidFill>
            </a:endParaRPr>
          </a:p>
          <a:p>
            <a:pPr marL="0" indent="0" algn="r" rtl="1">
              <a:buNone/>
            </a:pPr>
            <a:r>
              <a:rPr lang="ar-KW" sz="7200" b="1" dirty="0">
                <a:solidFill>
                  <a:schemeClr val="tx2"/>
                </a:solidFill>
              </a:rPr>
              <a:t>"إذا ما أظهرت التحقيقات وجود أدلة على إتيان المخالفة جاز للهيئة إحالة المخالفة الى مجلس التأديب وفق القواعد والاجراءات التي تحددها اللائحة التنفيذية، ويجوز للهيئة التنبيه على المخالف بالتوقف عن ارتكاب المخالفة مع التعهد بعدم تكرارها مستقبلاً – ولها إخضاعه للمزيد من الرقابة "</a:t>
            </a:r>
            <a:endParaRPr lang="en-US" sz="7200" b="1" dirty="0">
              <a:solidFill>
                <a:schemeClr val="tx2"/>
              </a:solidFill>
            </a:endParaRPr>
          </a:p>
          <a:p>
            <a:pPr lvl="0" algn="r" rtl="1"/>
            <a:endParaRPr lang="ar-KW" sz="7200" b="1" u="sng" dirty="0" smtClean="0">
              <a:solidFill>
                <a:schemeClr val="tx2"/>
              </a:solidFill>
            </a:endParaRPr>
          </a:p>
          <a:p>
            <a:pPr lvl="0" algn="r" rtl="1"/>
            <a:r>
              <a:rPr lang="ar-KW" sz="7200" b="1" u="sng" dirty="0" smtClean="0">
                <a:solidFill>
                  <a:schemeClr val="tx2"/>
                </a:solidFill>
              </a:rPr>
              <a:t>المادة </a:t>
            </a:r>
            <a:r>
              <a:rPr lang="ar-KW" sz="7200" b="1" u="sng" dirty="0">
                <a:solidFill>
                  <a:schemeClr val="tx2"/>
                </a:solidFill>
              </a:rPr>
              <a:t>(144):</a:t>
            </a:r>
            <a:r>
              <a:rPr lang="ar-KW" sz="7200" b="1" dirty="0">
                <a:solidFill>
                  <a:schemeClr val="tx2"/>
                </a:solidFill>
              </a:rPr>
              <a:t> </a:t>
            </a:r>
            <a:endParaRPr lang="en-US" sz="7200" dirty="0">
              <a:solidFill>
                <a:schemeClr val="tx2"/>
              </a:solidFill>
            </a:endParaRPr>
          </a:p>
          <a:p>
            <a:pPr marL="0" indent="0" algn="r" rtl="1">
              <a:buNone/>
            </a:pPr>
            <a:r>
              <a:rPr lang="ar-KW" sz="7200" b="1" dirty="0">
                <a:solidFill>
                  <a:schemeClr val="tx2"/>
                </a:solidFill>
              </a:rPr>
              <a:t>لأي شخص يتم التحقيق معه أو يمثل أمام مجلس التأديب الحق الكامل في الدفاع عن نفسه، وله أيوكل محام للدفاع عنه"</a:t>
            </a:r>
            <a:endParaRPr lang="en-US" sz="7200" dirty="0">
              <a:solidFill>
                <a:schemeClr val="tx2"/>
              </a:solidFill>
            </a:endParaRPr>
          </a:p>
          <a:p>
            <a:pPr lvl="0" algn="r" rtl="1"/>
            <a:endParaRPr lang="ar-KW" sz="7200" b="1" u="sng" dirty="0">
              <a:solidFill>
                <a:schemeClr val="tx2"/>
              </a:solidFill>
            </a:endParaRPr>
          </a:p>
          <a:p>
            <a:pPr lvl="0" algn="r" rtl="1"/>
            <a:r>
              <a:rPr lang="ar-KW" sz="7200" b="1" u="sng" dirty="0">
                <a:solidFill>
                  <a:schemeClr val="tx2"/>
                </a:solidFill>
              </a:rPr>
              <a:t>المادة (145):</a:t>
            </a:r>
            <a:endParaRPr lang="en-US" sz="7200" dirty="0">
              <a:solidFill>
                <a:schemeClr val="tx2"/>
              </a:solidFill>
            </a:endParaRPr>
          </a:p>
          <a:p>
            <a:pPr marL="0" indent="0" algn="r" rtl="1">
              <a:buNone/>
            </a:pPr>
            <a:r>
              <a:rPr lang="ar-KW" sz="7200" b="1" dirty="0">
                <a:solidFill>
                  <a:schemeClr val="tx2"/>
                </a:solidFill>
              </a:rPr>
              <a:t>"يتعين على إعلان المشكو في حقه بالوقائع المنسوبة إليه وأسانيدها وموعد جلسة التحقيق معه وذلك قبل سبعة أيام عمل على الأقل من تاريخ وساعة التحقيق المحدد، على أن تحدد اللائحة التنفيذية طريقة ومواعيد الإعلان وإجراءاته."</a:t>
            </a:r>
            <a:endParaRPr lang="en-US" sz="7200" dirty="0">
              <a:solidFill>
                <a:schemeClr val="tx2"/>
              </a:solidFill>
            </a:endParaRPr>
          </a:p>
          <a:p>
            <a:pPr lvl="0" algn="r" rtl="1"/>
            <a:endParaRPr lang="ar-KW" sz="5500" b="1" u="sng" dirty="0" smtClean="0"/>
          </a:p>
          <a:p>
            <a:pPr marL="0" indent="0" algn="r" rtl="1">
              <a:buNone/>
            </a:pPr>
            <a:r>
              <a:rPr lang="ar-KW" sz="5500" dirty="0"/>
              <a:t> </a:t>
            </a: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285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chemeClr val="tx2"/>
                </a:solidFill>
              </a:rPr>
              <a:t>المواد التي نظمت إجراءات التحقيق الرقابي </a:t>
            </a:r>
            <a:r>
              <a:rPr lang="ar-KW" sz="2800" b="1" dirty="0" smtClean="0">
                <a:solidFill>
                  <a:schemeClr val="tx2"/>
                </a:solidFill>
              </a:rPr>
              <a:t/>
            </a:r>
            <a:br>
              <a:rPr lang="ar-KW" sz="2800" b="1" dirty="0" smtClean="0">
                <a:solidFill>
                  <a:schemeClr val="tx2"/>
                </a:solidFill>
              </a:rPr>
            </a:br>
            <a:r>
              <a:rPr lang="ar-KW" sz="2800" b="1" dirty="0" smtClean="0">
                <a:solidFill>
                  <a:schemeClr val="tx2"/>
                </a:solidFill>
              </a:rPr>
              <a:t>من </a:t>
            </a:r>
            <a:r>
              <a:rPr lang="ar-KW" sz="2800" b="1" dirty="0">
                <a:solidFill>
                  <a:schemeClr val="tx2"/>
                </a:solidFill>
              </a:rPr>
              <a:t>القانون </a:t>
            </a:r>
            <a:r>
              <a:rPr lang="ar-KW" sz="2800" b="1" dirty="0" smtClean="0">
                <a:solidFill>
                  <a:schemeClr val="tx2"/>
                </a:solidFill>
              </a:rPr>
              <a:t>رقم </a:t>
            </a:r>
            <a:r>
              <a:rPr lang="ar-KW" sz="2800" b="1" dirty="0">
                <a:solidFill>
                  <a:schemeClr val="tx2"/>
                </a:solidFill>
              </a:rPr>
              <a:t>7 لسنة 2010</a:t>
            </a:r>
            <a:endParaRPr lang="en-US" sz="28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fontScale="62500" lnSpcReduction="20000"/>
          </a:bodyPr>
          <a:lstStyle/>
          <a:p>
            <a:pPr algn="r" rtl="1"/>
            <a:endParaRPr lang="ar-KW" dirty="0" smtClean="0">
              <a:solidFill>
                <a:schemeClr val="tx2"/>
              </a:solidFill>
              <a:cs typeface="+mj-cs"/>
            </a:endParaRPr>
          </a:p>
          <a:p>
            <a:pPr algn="r" rtl="1"/>
            <a:r>
              <a:rPr lang="ar-KW" dirty="0" smtClean="0">
                <a:solidFill>
                  <a:schemeClr val="tx2"/>
                </a:solidFill>
                <a:cs typeface="+mj-cs"/>
              </a:rPr>
              <a:t>فقد </a:t>
            </a:r>
            <a:r>
              <a:rPr lang="ar-KW" dirty="0">
                <a:solidFill>
                  <a:schemeClr val="tx2"/>
                </a:solidFill>
                <a:cs typeface="+mj-cs"/>
              </a:rPr>
              <a:t>كفلت هذه المواد الصلاحيات اللازمة لممارسة المحقق لدوره في استظهار وجه الحقيقة في شبهة المخالفات التي يكلف في التحقيق فيها </a:t>
            </a:r>
            <a:r>
              <a:rPr lang="ar-KW" u="sng" dirty="0">
                <a:solidFill>
                  <a:schemeClr val="tx2"/>
                </a:solidFill>
                <a:cs typeface="+mj-cs"/>
              </a:rPr>
              <a:t>من خلال الآتي</a:t>
            </a:r>
            <a:r>
              <a:rPr lang="ar-KW" u="sng" dirty="0" smtClean="0">
                <a:solidFill>
                  <a:schemeClr val="tx2"/>
                </a:solidFill>
                <a:cs typeface="+mj-cs"/>
              </a:rPr>
              <a:t>:</a:t>
            </a:r>
          </a:p>
          <a:p>
            <a:pPr algn="r" rtl="1"/>
            <a:endParaRPr lang="en-US" dirty="0">
              <a:solidFill>
                <a:schemeClr val="tx2"/>
              </a:solidFill>
              <a:cs typeface="+mj-cs"/>
            </a:endParaRPr>
          </a:p>
          <a:p>
            <a:pPr marL="0" lvl="0" indent="0" algn="r" rtl="1">
              <a:buNone/>
            </a:pPr>
            <a:r>
              <a:rPr lang="ar-KW" b="1" dirty="0" smtClean="0">
                <a:solidFill>
                  <a:schemeClr val="tx2"/>
                </a:solidFill>
                <a:cs typeface="+mj-cs"/>
              </a:rPr>
              <a:t>	1. حق </a:t>
            </a:r>
            <a:r>
              <a:rPr lang="ar-KW" b="1" dirty="0">
                <a:solidFill>
                  <a:schemeClr val="tx2"/>
                </a:solidFill>
                <a:cs typeface="+mj-cs"/>
              </a:rPr>
              <a:t>طلب البيانات التي توضح وجه المخالفة</a:t>
            </a:r>
            <a:r>
              <a:rPr lang="ar-KW" b="1" dirty="0" smtClean="0">
                <a:solidFill>
                  <a:schemeClr val="tx2"/>
                </a:solidFill>
                <a:cs typeface="+mj-cs"/>
              </a:rPr>
              <a:t>.</a:t>
            </a:r>
          </a:p>
          <a:p>
            <a:pPr marL="0" lvl="0" indent="0" algn="r" rtl="1">
              <a:buNone/>
            </a:pPr>
            <a:endParaRPr lang="en-US" dirty="0">
              <a:solidFill>
                <a:schemeClr val="tx2"/>
              </a:solidFill>
              <a:cs typeface="+mj-cs"/>
            </a:endParaRPr>
          </a:p>
          <a:p>
            <a:pPr marL="0" lvl="0" indent="0" algn="r" rtl="1">
              <a:buNone/>
            </a:pPr>
            <a:r>
              <a:rPr lang="ar-KW" b="1" dirty="0" smtClean="0">
                <a:solidFill>
                  <a:schemeClr val="tx2"/>
                </a:solidFill>
                <a:cs typeface="+mj-cs"/>
              </a:rPr>
              <a:t>	2.حق </a:t>
            </a:r>
            <a:r>
              <a:rPr lang="ar-KW" b="1" dirty="0">
                <a:solidFill>
                  <a:schemeClr val="tx2"/>
                </a:solidFill>
                <a:cs typeface="+mj-cs"/>
              </a:rPr>
              <a:t>الاستدعاء لكل من يرى حضوره ضروري للاستماع إلى أقواله، سواء إن كان </a:t>
            </a:r>
            <a:r>
              <a:rPr lang="ar-KW" b="1" dirty="0" smtClean="0">
                <a:solidFill>
                  <a:schemeClr val="tx2"/>
                </a:solidFill>
                <a:cs typeface="+mj-cs"/>
              </a:rPr>
              <a:t>	  شاهداً أو </a:t>
            </a:r>
            <a:r>
              <a:rPr lang="ar-KW" b="1" dirty="0">
                <a:solidFill>
                  <a:schemeClr val="tx2"/>
                </a:solidFill>
                <a:cs typeface="+mj-cs"/>
              </a:rPr>
              <a:t>مختصاً لشرح الأمور الفنية المتعلقة بشبهة المخالفة</a:t>
            </a:r>
            <a:r>
              <a:rPr lang="ar-KW" b="1" dirty="0" smtClean="0">
                <a:solidFill>
                  <a:schemeClr val="tx2"/>
                </a:solidFill>
                <a:cs typeface="+mj-cs"/>
              </a:rPr>
              <a:t>.</a:t>
            </a:r>
          </a:p>
          <a:p>
            <a:pPr marL="0" lvl="0" indent="0" algn="r" rtl="1">
              <a:buNone/>
            </a:pPr>
            <a:endParaRPr lang="en-US" dirty="0">
              <a:solidFill>
                <a:schemeClr val="tx2"/>
              </a:solidFill>
              <a:cs typeface="+mj-cs"/>
            </a:endParaRPr>
          </a:p>
          <a:p>
            <a:pPr marL="0" lvl="0" indent="0" algn="r" rtl="1">
              <a:buNone/>
            </a:pPr>
            <a:r>
              <a:rPr lang="ar-KW" b="1" dirty="0" smtClean="0">
                <a:solidFill>
                  <a:schemeClr val="tx2"/>
                </a:solidFill>
                <a:cs typeface="+mj-cs"/>
              </a:rPr>
              <a:t>	3.حق </a:t>
            </a:r>
            <a:r>
              <a:rPr lang="ar-KW" b="1" dirty="0">
                <a:solidFill>
                  <a:schemeClr val="tx2"/>
                </a:solidFill>
                <a:cs typeface="+mj-cs"/>
              </a:rPr>
              <a:t>الانتقال إلى أي جهة حكومية أو أخرى ذات شأن بنشاط الهيئة، وذلك للبحث في </a:t>
            </a:r>
            <a:r>
              <a:rPr lang="ar-KW" b="1" dirty="0" smtClean="0">
                <a:solidFill>
                  <a:schemeClr val="tx2"/>
                </a:solidFill>
                <a:cs typeface="+mj-cs"/>
              </a:rPr>
              <a:t>	    سجلاتها </a:t>
            </a:r>
            <a:r>
              <a:rPr lang="ar-KW" b="1" dirty="0">
                <a:solidFill>
                  <a:schemeClr val="tx2"/>
                </a:solidFill>
                <a:cs typeface="+mj-cs"/>
              </a:rPr>
              <a:t>ومراجعتها وذلك فيما يتعلق في شبهة المخالفات المكلف في بحثها.</a:t>
            </a:r>
            <a:endParaRPr lang="en-US" dirty="0">
              <a:solidFill>
                <a:schemeClr val="tx2"/>
              </a:solidFill>
              <a:cs typeface="+mj-cs"/>
            </a:endParaRPr>
          </a:p>
          <a:p>
            <a:pPr lvl="0" algn="r" rtl="1"/>
            <a:endParaRPr lang="ar-KW" sz="5500" b="1" u="sng" dirty="0" smtClean="0"/>
          </a:p>
          <a:p>
            <a:pPr marL="0" indent="0" algn="r" rtl="1">
              <a:buNone/>
            </a:pPr>
            <a:r>
              <a:rPr lang="ar-KW" sz="5500" dirty="0"/>
              <a:t> </a:t>
            </a: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0164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a:solidFill>
                  <a:schemeClr val="tx2"/>
                </a:solidFill>
              </a:rPr>
              <a:t>ضمانات التحقيق الرقابي</a:t>
            </a:r>
            <a:endParaRPr lang="en-US" sz="2800"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fontScale="25000" lnSpcReduction="20000"/>
          </a:bodyPr>
          <a:lstStyle/>
          <a:p>
            <a:pPr marL="0" indent="0" algn="r" rtl="1">
              <a:buNone/>
            </a:pPr>
            <a:r>
              <a:rPr lang="ar-KW" sz="7600" dirty="0">
                <a:solidFill>
                  <a:schemeClr val="tx2"/>
                </a:solidFill>
                <a:cs typeface="+mj-cs"/>
              </a:rPr>
              <a:t>قامت </a:t>
            </a:r>
            <a:r>
              <a:rPr lang="ar-KW" sz="7600" b="1" dirty="0">
                <a:solidFill>
                  <a:schemeClr val="tx2"/>
                </a:solidFill>
                <a:cs typeface="+mj-cs"/>
              </a:rPr>
              <a:t>الهيئة</a:t>
            </a:r>
            <a:r>
              <a:rPr lang="ar-KW" sz="7600" dirty="0">
                <a:solidFill>
                  <a:schemeClr val="tx2"/>
                </a:solidFill>
                <a:cs typeface="+mj-cs"/>
              </a:rPr>
              <a:t> بوضع إجراءات التحقيق الرقابي ضماناً لحسن سير إجراءات التحقيق، وحفظ حق المحالين للتحقيق التي نص عليها القانون وكافة القواعد العامة المنظمة لضمانات التحقيق في القوانين الاخرى، </a:t>
            </a:r>
            <a:r>
              <a:rPr lang="ar-KW" sz="7600" u="sng" dirty="0">
                <a:solidFill>
                  <a:schemeClr val="tx2"/>
                </a:solidFill>
                <a:cs typeface="+mj-cs"/>
              </a:rPr>
              <a:t>وذلك وفقا لما يلي</a:t>
            </a:r>
            <a:r>
              <a:rPr lang="ar-KW" sz="7600" dirty="0" smtClean="0">
                <a:solidFill>
                  <a:schemeClr val="tx2"/>
                </a:solidFill>
                <a:cs typeface="+mj-cs"/>
              </a:rPr>
              <a:t>:</a:t>
            </a:r>
          </a:p>
          <a:p>
            <a:pPr marL="0" indent="0" algn="r" rtl="1">
              <a:buNone/>
            </a:pPr>
            <a:endParaRPr lang="en-US" sz="7600" dirty="0">
              <a:solidFill>
                <a:schemeClr val="tx2"/>
              </a:solidFill>
              <a:cs typeface="+mj-cs"/>
            </a:endParaRPr>
          </a:p>
          <a:p>
            <a:pPr lvl="0" algn="r" rtl="1"/>
            <a:r>
              <a:rPr lang="ar-KW" sz="7600" dirty="0">
                <a:solidFill>
                  <a:schemeClr val="tx2"/>
                </a:solidFill>
                <a:cs typeface="+mj-cs"/>
              </a:rPr>
              <a:t>أن تكون شبهة المخالفة (</a:t>
            </a:r>
            <a:r>
              <a:rPr lang="ar-KW" sz="7600" b="1" dirty="0">
                <a:solidFill>
                  <a:schemeClr val="tx2"/>
                </a:solidFill>
                <a:cs typeface="+mj-cs"/>
              </a:rPr>
              <a:t>الجنائية/ الرقابية</a:t>
            </a:r>
            <a:r>
              <a:rPr lang="ar-KW" sz="7600" dirty="0">
                <a:solidFill>
                  <a:schemeClr val="tx2"/>
                </a:solidFill>
                <a:cs typeface="+mj-cs"/>
              </a:rPr>
              <a:t>) المحالة للتحقيق صدر بها قرار من السلطة المختصة بالإحالة.</a:t>
            </a:r>
            <a:endParaRPr lang="en-US" sz="7600" dirty="0">
              <a:solidFill>
                <a:schemeClr val="tx2"/>
              </a:solidFill>
              <a:cs typeface="+mj-cs"/>
            </a:endParaRPr>
          </a:p>
          <a:p>
            <a:pPr lvl="0" algn="r" rtl="1"/>
            <a:r>
              <a:rPr lang="ar-KW" sz="7600" dirty="0">
                <a:solidFill>
                  <a:schemeClr val="tx2"/>
                </a:solidFill>
                <a:cs typeface="+mj-cs"/>
              </a:rPr>
              <a:t>جمع الاستدلالات التي تثبت حدوث المخالفة ومواجهة المخالف بها في حال ثبوتها.</a:t>
            </a:r>
            <a:endParaRPr lang="en-US" sz="7600" dirty="0">
              <a:solidFill>
                <a:schemeClr val="tx2"/>
              </a:solidFill>
              <a:cs typeface="+mj-cs"/>
            </a:endParaRPr>
          </a:p>
          <a:p>
            <a:pPr lvl="0" algn="r" rtl="1"/>
            <a:r>
              <a:rPr lang="ar-KW" sz="7600" dirty="0">
                <a:solidFill>
                  <a:schemeClr val="tx2"/>
                </a:solidFill>
                <a:cs typeface="+mj-cs"/>
              </a:rPr>
              <a:t>استدعاء المخالف أو الشهود كتابياً، وذلك بتسليمهم كتاب الاستدعاء نضمنا تاريخ قرار الإحالة للتحقيق والمادة التي تمت مخالفتها وبيان موجز بالأفعال المشكلة للمخالفة، مع تحديد اليوم والساعة التاريخ ومكان انعقاد جلسة التحقيق.</a:t>
            </a:r>
            <a:endParaRPr lang="en-US" sz="7600" dirty="0">
              <a:solidFill>
                <a:schemeClr val="tx2"/>
              </a:solidFill>
              <a:cs typeface="+mj-cs"/>
            </a:endParaRPr>
          </a:p>
          <a:p>
            <a:pPr lvl="0" algn="r" rtl="1"/>
            <a:r>
              <a:rPr lang="ar-KW" sz="7600" dirty="0">
                <a:solidFill>
                  <a:schemeClr val="tx2"/>
                </a:solidFill>
                <a:cs typeface="+mj-cs"/>
              </a:rPr>
              <a:t>حضور الشخص المكلف بالاستدعاء او من يمثله قانونا او وكيله، ويجوز الاستجواب بشكل مباشر او تقديم دفاع مكتوب، وذلك ضمانا من الهيئة لجميع المكلفين بالحضور للتحقيق في التسهيل في إجراءات التحقيق وتسيير أعمال هؤلاء الأشخاص بشكل منتظم دون الإخلال في اجراءات التحقيق.</a:t>
            </a:r>
            <a:endParaRPr lang="en-US" sz="7600" dirty="0">
              <a:solidFill>
                <a:schemeClr val="tx2"/>
              </a:solidFill>
              <a:cs typeface="+mj-cs"/>
            </a:endParaRPr>
          </a:p>
          <a:p>
            <a:pPr marL="0" indent="0" algn="r" rtl="1">
              <a:buNone/>
            </a:pPr>
            <a:r>
              <a:rPr lang="ar-KW" sz="5500" dirty="0"/>
              <a:t> </a:t>
            </a: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1171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a:solidFill>
                  <a:srgbClr val="1F497D"/>
                </a:solidFill>
              </a:rPr>
              <a:t>ضمانات التحقيق الرقابي</a:t>
            </a:r>
            <a:endParaRPr lang="en-US" sz="2800" b="1"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lvl="0" algn="r" rtl="1"/>
            <a:r>
              <a:rPr lang="ar-KW" sz="1900" dirty="0">
                <a:solidFill>
                  <a:srgbClr val="1F497D"/>
                </a:solidFill>
                <a:cs typeface="Times New Roman"/>
              </a:rPr>
              <a:t>تحليف الشاهد اليمين على ما نمى إلى علمه من أدلة تثبت حدوث الواقعة</a:t>
            </a:r>
            <a:r>
              <a:rPr lang="ar-KW" sz="1900" dirty="0" smtClean="0">
                <a:solidFill>
                  <a:srgbClr val="1F497D"/>
                </a:solidFill>
                <a:cs typeface="Times New Roman"/>
              </a:rPr>
              <a:t>.</a:t>
            </a:r>
          </a:p>
          <a:p>
            <a:pPr lvl="0" algn="r" rtl="1"/>
            <a:endParaRPr lang="en-US" sz="1900" dirty="0">
              <a:solidFill>
                <a:srgbClr val="1F497D"/>
              </a:solidFill>
            </a:endParaRPr>
          </a:p>
          <a:p>
            <a:pPr lvl="0" algn="r" rtl="1"/>
            <a:r>
              <a:rPr lang="ar-KW" sz="1900" dirty="0">
                <a:solidFill>
                  <a:srgbClr val="1F497D"/>
                </a:solidFill>
                <a:cs typeface="Times New Roman"/>
              </a:rPr>
              <a:t>بعد نهاية التحقيق يرفع تقرير إلى الجهة المختصة للتقرير في الحفظ حال عدم ثبوتها، أو الإحالة للتأديب أو للنيابة في حال الاختصاص أو الإثنين معاً في حال ثبوتها.</a:t>
            </a:r>
            <a:endParaRPr lang="ar-KW" sz="1900" b="1" u="sng" dirty="0">
              <a:solidFill>
                <a:srgbClr val="1F497D"/>
              </a:solidFill>
              <a:cs typeface="Times New Roman"/>
            </a:endParaRPr>
          </a:p>
          <a:p>
            <a:pPr lvl="0" algn="r" rtl="1"/>
            <a:endParaRPr lang="ar-KW" sz="5500" b="1" u="sng" dirty="0" smtClean="0"/>
          </a:p>
          <a:p>
            <a:pPr marL="0" indent="0" algn="r" rtl="1">
              <a:buNone/>
            </a:pPr>
            <a:r>
              <a:rPr lang="ar-KW" sz="5500" dirty="0"/>
              <a:t> </a:t>
            </a: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0286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chemeClr val="tx2"/>
                </a:solidFill>
              </a:rPr>
              <a:t>إحصائيات</a:t>
            </a:r>
            <a:endParaRPr lang="en-US" sz="2800" b="1"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lvl="0" algn="r" rtl="1"/>
            <a:endParaRPr lang="ar-KW" sz="2000" b="1" u="sng" dirty="0" smtClean="0">
              <a:cs typeface="+mj-cs"/>
            </a:endParaRPr>
          </a:p>
          <a:p>
            <a:pPr marL="228600" marR="0" indent="-228600" algn="justLow" rtl="1">
              <a:lnSpc>
                <a:spcPct val="115000"/>
              </a:lnSpc>
              <a:spcBef>
                <a:spcPts val="0"/>
              </a:spcBef>
              <a:spcAft>
                <a:spcPts val="1000"/>
              </a:spcAft>
            </a:pPr>
            <a:r>
              <a:rPr lang="ar-KW" sz="2000">
                <a:solidFill>
                  <a:schemeClr val="tx2"/>
                </a:solidFill>
                <a:cs typeface="+mj-cs"/>
              </a:rPr>
              <a:t> </a:t>
            </a:r>
            <a:r>
              <a:rPr lang="ar-KW" sz="2000" smtClean="0">
                <a:solidFill>
                  <a:schemeClr val="tx2"/>
                </a:solidFill>
                <a:ea typeface="Calibri"/>
                <a:cs typeface="+mj-cs"/>
              </a:rPr>
              <a:t>استقبلت </a:t>
            </a:r>
            <a:r>
              <a:rPr lang="ar-KW" sz="2000" dirty="0">
                <a:solidFill>
                  <a:schemeClr val="tx2"/>
                </a:solidFill>
                <a:ea typeface="Calibri"/>
                <a:cs typeface="+mj-cs"/>
              </a:rPr>
              <a:t>إدارة التحقيق حتى 31/3/2015 عدد (470) شبهة مخالفة.</a:t>
            </a:r>
            <a:endParaRPr lang="en-US" sz="2000" dirty="0">
              <a:solidFill>
                <a:schemeClr val="tx2"/>
              </a:solidFill>
              <a:ea typeface="Calibri"/>
              <a:cs typeface="+mj-cs"/>
            </a:endParaRPr>
          </a:p>
          <a:p>
            <a:pPr marL="0" marR="0" algn="justLow" rtl="1">
              <a:lnSpc>
                <a:spcPct val="115000"/>
              </a:lnSpc>
              <a:spcBef>
                <a:spcPts val="0"/>
              </a:spcBef>
              <a:spcAft>
                <a:spcPts val="1000"/>
              </a:spcAft>
            </a:pPr>
            <a:r>
              <a:rPr lang="ar-KW" sz="2000" dirty="0" smtClean="0">
                <a:solidFill>
                  <a:schemeClr val="tx2"/>
                </a:solidFill>
                <a:ea typeface="Calibri"/>
                <a:cs typeface="+mj-cs"/>
              </a:rPr>
              <a:t>حفظت </a:t>
            </a:r>
            <a:r>
              <a:rPr lang="ar-KW" sz="2000" dirty="0">
                <a:solidFill>
                  <a:schemeClr val="tx2"/>
                </a:solidFill>
                <a:ea typeface="Calibri"/>
                <a:cs typeface="+mj-cs"/>
              </a:rPr>
              <a:t>الهيئة عدد (83) شبهة مخالفة لعدم ثبوتها.</a:t>
            </a:r>
            <a:endParaRPr lang="en-US" sz="2000" dirty="0">
              <a:solidFill>
                <a:schemeClr val="tx2"/>
              </a:solidFill>
              <a:ea typeface="Calibri"/>
              <a:cs typeface="+mj-cs"/>
            </a:endParaRPr>
          </a:p>
          <a:p>
            <a:pPr marL="0" marR="0" algn="justLow" rtl="1">
              <a:lnSpc>
                <a:spcPct val="115000"/>
              </a:lnSpc>
              <a:spcBef>
                <a:spcPts val="0"/>
              </a:spcBef>
              <a:spcAft>
                <a:spcPts val="1000"/>
              </a:spcAft>
            </a:pPr>
            <a:r>
              <a:rPr lang="ar-KW" sz="2000" dirty="0" smtClean="0">
                <a:solidFill>
                  <a:schemeClr val="tx2"/>
                </a:solidFill>
                <a:ea typeface="Calibri"/>
                <a:cs typeface="+mj-cs"/>
              </a:rPr>
              <a:t>كما </a:t>
            </a:r>
            <a:r>
              <a:rPr lang="ar-KW" sz="2000" dirty="0">
                <a:solidFill>
                  <a:schemeClr val="tx2"/>
                </a:solidFill>
                <a:ea typeface="Calibri"/>
                <a:cs typeface="+mj-cs"/>
              </a:rPr>
              <a:t>أحلت للنائب العامة عدد (131) بلاغ للنائب العام.</a:t>
            </a:r>
            <a:endParaRPr lang="en-US" sz="2000" dirty="0">
              <a:solidFill>
                <a:schemeClr val="tx2"/>
              </a:solidFill>
              <a:ea typeface="Calibri"/>
              <a:cs typeface="+mj-cs"/>
            </a:endParaRPr>
          </a:p>
          <a:p>
            <a:pPr marL="0" marR="0" algn="justLow" rtl="1">
              <a:lnSpc>
                <a:spcPct val="115000"/>
              </a:lnSpc>
              <a:spcBef>
                <a:spcPts val="0"/>
              </a:spcBef>
              <a:spcAft>
                <a:spcPts val="1000"/>
              </a:spcAft>
            </a:pPr>
            <a:r>
              <a:rPr lang="ar-KW" sz="2000" dirty="0" smtClean="0">
                <a:solidFill>
                  <a:schemeClr val="tx2"/>
                </a:solidFill>
                <a:ea typeface="Calibri"/>
                <a:cs typeface="+mj-cs"/>
              </a:rPr>
              <a:t>كما </a:t>
            </a:r>
            <a:r>
              <a:rPr lang="ar-KW" sz="2000" dirty="0">
                <a:solidFill>
                  <a:schemeClr val="tx2"/>
                </a:solidFill>
                <a:ea typeface="Calibri"/>
                <a:cs typeface="+mj-cs"/>
              </a:rPr>
              <a:t>أحلت لمجلس التأديب عدد (76) مخالفة .</a:t>
            </a:r>
            <a:endParaRPr lang="en-US" sz="2000" dirty="0">
              <a:solidFill>
                <a:schemeClr val="tx2"/>
              </a:solidFill>
              <a:ea typeface="Calibri"/>
              <a:cs typeface="+mj-cs"/>
            </a:endParaRPr>
          </a:p>
          <a:p>
            <a:pPr marL="0" marR="0" algn="justLow" rtl="1">
              <a:lnSpc>
                <a:spcPct val="115000"/>
              </a:lnSpc>
              <a:spcBef>
                <a:spcPts val="0"/>
              </a:spcBef>
              <a:spcAft>
                <a:spcPts val="1000"/>
              </a:spcAft>
            </a:pPr>
            <a:r>
              <a:rPr lang="ar-KW" sz="2000" dirty="0" smtClean="0">
                <a:solidFill>
                  <a:schemeClr val="tx2"/>
                </a:solidFill>
                <a:ea typeface="Calibri"/>
                <a:cs typeface="+mj-cs"/>
              </a:rPr>
              <a:t>كما </a:t>
            </a:r>
            <a:r>
              <a:rPr lang="ar-KW" sz="2000" dirty="0">
                <a:solidFill>
                  <a:schemeClr val="tx2"/>
                </a:solidFill>
                <a:ea typeface="Calibri"/>
                <a:cs typeface="+mj-cs"/>
              </a:rPr>
              <a:t>انتهت الهيئة إلى تنبيه عدد (188) مخالف.</a:t>
            </a:r>
            <a:endParaRPr lang="en-US" sz="2000" dirty="0">
              <a:solidFill>
                <a:schemeClr val="tx2"/>
              </a:solidFill>
              <a:ea typeface="Calibri"/>
              <a:cs typeface="+mj-cs"/>
            </a:endParaRPr>
          </a:p>
          <a:p>
            <a:pPr marL="0" marR="0" algn="justLow" rtl="1">
              <a:lnSpc>
                <a:spcPct val="115000"/>
              </a:lnSpc>
              <a:spcBef>
                <a:spcPts val="0"/>
              </a:spcBef>
              <a:spcAft>
                <a:spcPts val="1000"/>
              </a:spcAft>
            </a:pPr>
            <a:r>
              <a:rPr lang="ar-KW" sz="2000" dirty="0" smtClean="0">
                <a:solidFill>
                  <a:schemeClr val="tx2"/>
                </a:solidFill>
                <a:ea typeface="Calibri"/>
                <a:cs typeface="+mj-cs"/>
              </a:rPr>
              <a:t>فيما </a:t>
            </a:r>
            <a:r>
              <a:rPr lang="ar-KW" sz="2000" dirty="0">
                <a:solidFill>
                  <a:schemeClr val="tx2"/>
                </a:solidFill>
                <a:ea typeface="Calibri"/>
                <a:cs typeface="+mj-cs"/>
              </a:rPr>
              <a:t>تبقى عدد (17) قيد التحقيق حتى تاريخ 31/3/2015.</a:t>
            </a:r>
            <a:endParaRPr lang="en-US" sz="2000" dirty="0">
              <a:solidFill>
                <a:schemeClr val="tx2"/>
              </a:solidFill>
              <a:ea typeface="Calibri"/>
              <a:cs typeface="+mj-cs"/>
            </a:endParaRPr>
          </a:p>
          <a:p>
            <a:pPr marL="0" indent="0" algn="r" rtl="1">
              <a:buNone/>
            </a:pPr>
            <a:endParaRPr lang="en-US" sz="5500"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5301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811</Words>
  <Application>Microsoft Office PowerPoint</Application>
  <PresentationFormat>On-screen Show (4:3)</PresentationFormat>
  <Paragraphs>97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ورشة عمل </vt:lpstr>
      <vt:lpstr>مقدمــــــــة</vt:lpstr>
      <vt:lpstr>اختصاص الهيئة بإجراء التحقيق الرقابي</vt:lpstr>
      <vt:lpstr>المواد التي نظمت إجراءات التحقيق الرقابي  من القانون رقم 7 لسنة 2010</vt:lpstr>
      <vt:lpstr>المواد التي نظمت إجراءات التحقيق الرقابي  من القانون رقم 7 لسنة 2010</vt:lpstr>
      <vt:lpstr>المواد التي نظمت إجراءات التحقيق الرقابي  من القانون رقم 7 لسنة 2010</vt:lpstr>
      <vt:lpstr>ضمانات التحقيق الرقابي</vt:lpstr>
      <vt:lpstr>ضمانات التحقيق الرقابي</vt:lpstr>
      <vt:lpstr>إحصائيات</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Mohammed Mandany</cp:lastModifiedBy>
  <cp:revision>12</cp:revision>
  <dcterms:created xsi:type="dcterms:W3CDTF">2014-09-25T11:33:14Z</dcterms:created>
  <dcterms:modified xsi:type="dcterms:W3CDTF">2015-05-17T12:18:56Z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